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14FA-1D6E-4528-83C0-55CE33F90073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E5D72-D9D8-48DD-84BF-F299CCF9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matematike!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86190"/>
            <a:ext cx="4286280" cy="2852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sledeće: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r-Latn-RS" dirty="0" smtClean="0"/>
              <a:t>	     </a:t>
            </a:r>
            <a:r>
              <a:rPr lang="en-US" dirty="0" smtClean="0"/>
              <a:t>1 :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= 1                         1 ∙ 1 = 1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2 :</a:t>
            </a:r>
            <a:r>
              <a:rPr lang="en-US" b="1" dirty="0" smtClean="0">
                <a:solidFill>
                  <a:srgbClr val="FF0000"/>
                </a:solidFill>
              </a:rPr>
              <a:t> 1</a:t>
            </a:r>
            <a:r>
              <a:rPr lang="en-US" dirty="0" smtClean="0"/>
              <a:t> = 2                         2 ∙ 1 = 2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3 :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= 3                         3 ∙ 1 = 3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4 :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= 4                         4 ∙ 1 = 4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5 :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= 5                         5 ∙ 1 = 5</a:t>
            </a:r>
            <a:endParaRPr lang="sr-Latn-RS" dirty="0" smtClean="0"/>
          </a:p>
          <a:p>
            <a:pPr>
              <a:buFont typeface="Arial" charset="0"/>
              <a:buNone/>
            </a:pPr>
            <a:r>
              <a:rPr lang="sr-Latn-RS" dirty="0" smtClean="0">
                <a:solidFill>
                  <a:srgbClr val="FF0000"/>
                </a:solidFill>
              </a:rPr>
              <a:t>Kada je delilac 1, </a:t>
            </a:r>
            <a:r>
              <a:rPr lang="sr-Latn-RS" dirty="0" smtClean="0">
                <a:solidFill>
                  <a:srgbClr val="FF0000"/>
                </a:solidFill>
              </a:rPr>
              <a:t>količnik </a:t>
            </a:r>
            <a:r>
              <a:rPr lang="sr-Latn-RS" dirty="0" smtClean="0">
                <a:solidFill>
                  <a:srgbClr val="FF0000"/>
                </a:solidFill>
              </a:rPr>
              <a:t>je jednak deljeniku.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19050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857488" y="2500306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86050" y="307181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57488" y="3714752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57488" y="4286256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072494" cy="571504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: 9 =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                   0 ∙ 9 = 0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: 6 =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                   0 ∙ 6 = 0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: 7 =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                   0 ∙ 7 = 0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: </a:t>
            </a:r>
            <a:r>
              <a:rPr lang="sr-Latn-RS" dirty="0" smtClean="0"/>
              <a:t>3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                </a:t>
            </a:r>
            <a:r>
              <a:rPr lang="sr-Latn-RS" dirty="0" smtClean="0"/>
              <a:t>   </a:t>
            </a:r>
            <a:r>
              <a:rPr lang="en-US" dirty="0" smtClean="0"/>
              <a:t> 0 ∙ </a:t>
            </a:r>
            <a:r>
              <a:rPr lang="sr-Latn-RS" dirty="0" smtClean="0"/>
              <a:t>3</a:t>
            </a:r>
            <a:r>
              <a:rPr lang="en-US" dirty="0" smtClean="0"/>
              <a:t>= 0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: </a:t>
            </a:r>
            <a:r>
              <a:rPr lang="sr-Latn-RS" dirty="0" smtClean="0"/>
              <a:t>2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                 </a:t>
            </a:r>
            <a:r>
              <a:rPr lang="sr-Latn-RS" dirty="0" smtClean="0"/>
              <a:t>  </a:t>
            </a:r>
            <a:r>
              <a:rPr lang="en-US" dirty="0" smtClean="0"/>
              <a:t>0 ∙ 2 = 0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Kada delimo nulu, količniik je nula</a:t>
            </a:r>
            <a:r>
              <a:rPr lang="sr-Latn-R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sr-Latn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Treba da znaš!  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Nikada</a:t>
            </a:r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 delimo nulom! </a:t>
            </a:r>
            <a:r>
              <a:rPr lang="sr-Latn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9:0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071802" y="92867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143240" y="1500174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43240" y="2071678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86116" y="2643182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86116" y="3214686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14876" y="5429264"/>
            <a:ext cx="121444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14876" y="5357826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 smtClean="0"/>
              <a:t>Dobro </a:t>
            </a:r>
            <a:r>
              <a:rPr lang="sr-Latn-RS" smtClean="0"/>
              <a:t>zapamtite </a:t>
            </a:r>
            <a:r>
              <a:rPr lang="sr-Latn-RS" smtClean="0"/>
              <a:t>sva</a:t>
            </a:r>
            <a:r>
              <a:rPr lang="sr-Latn-RS" smtClean="0"/>
              <a:t> </a:t>
            </a:r>
            <a:r>
              <a:rPr lang="sr-Latn-RS" dirty="0" smtClean="0"/>
              <a:t>pravila koja su vam zapisana crvenom bojom.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Sada otvorite 63. stranu u radnoj svesci, uradite zadatke i pošaljite mi kada završite.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Pišite mi ukoliko vam nešto ne bude jasno.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215206" y="5000636"/>
            <a:ext cx="1357322" cy="12858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429288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Sada kada smo savladali tablicu deljenja brojevima koje smo do sada učili, možemo da nastavimo dalje.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Hajde za početak da se nečega podsetimo!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2725734"/>
          </a:xfrm>
        </p:spPr>
        <p:txBody>
          <a:bodyPr>
            <a:noAutofit/>
          </a:bodyPr>
          <a:lstStyle/>
          <a:p>
            <a:pPr algn="l"/>
            <a:r>
              <a:rPr lang="sr-Cyrl-RS" sz="6000" dirty="0">
                <a:solidFill>
                  <a:srgbClr val="FF0000"/>
                </a:solidFill>
              </a:rPr>
              <a:t>1 • 6 = 6 </a:t>
            </a:r>
            <a:r>
              <a:rPr lang="sr-Latn-RS" sz="6000" dirty="0" smtClean="0">
                <a:solidFill>
                  <a:srgbClr val="FF0000"/>
                </a:solidFill>
              </a:rPr>
              <a:t/>
            </a:r>
            <a:br>
              <a:rPr lang="sr-Latn-RS" sz="6000" dirty="0" smtClean="0">
                <a:solidFill>
                  <a:srgbClr val="FF0000"/>
                </a:solidFill>
              </a:rPr>
            </a:br>
            <a:r>
              <a:rPr lang="sr-Latn-RS" sz="6000" dirty="0" smtClean="0">
                <a:solidFill>
                  <a:srgbClr val="FF0000"/>
                </a:solidFill>
              </a:rPr>
              <a:t>8</a:t>
            </a:r>
            <a:r>
              <a:rPr lang="sr-Cyrl-RS" sz="6000" dirty="0" smtClean="0">
                <a:solidFill>
                  <a:srgbClr val="FF0000"/>
                </a:solidFill>
              </a:rPr>
              <a:t>•</a:t>
            </a:r>
            <a:r>
              <a:rPr lang="sr-Latn-RS" sz="6000" dirty="0" smtClean="0">
                <a:solidFill>
                  <a:srgbClr val="FF0000"/>
                </a:solidFill>
              </a:rPr>
              <a:t> 1 = 8</a:t>
            </a:r>
            <a:br>
              <a:rPr lang="sr-Latn-RS" sz="6000" dirty="0" smtClean="0">
                <a:solidFill>
                  <a:srgbClr val="FF0000"/>
                </a:solidFill>
              </a:rPr>
            </a:br>
            <a:r>
              <a:rPr lang="sr-Latn-RS" sz="6000" dirty="0" smtClean="0">
                <a:solidFill>
                  <a:srgbClr val="FF0000"/>
                </a:solidFill>
              </a:rPr>
              <a:t/>
            </a:r>
            <a:br>
              <a:rPr lang="sr-Latn-RS" sz="6000" dirty="0" smtClean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1643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4000" dirty="0" smtClean="0"/>
              <a:t>Kada je jedan činilac 1, proizvod je jednak drugom činiocu.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6700" dirty="0">
                <a:solidFill>
                  <a:srgbClr val="FF0000"/>
                </a:solidFill>
              </a:rPr>
              <a:t>0</a:t>
            </a:r>
            <a:r>
              <a:rPr lang="sr-Cyrl-RS" sz="6700" dirty="0" smtClean="0">
                <a:solidFill>
                  <a:srgbClr val="FF0000"/>
                </a:solidFill>
              </a:rPr>
              <a:t>• 6 = </a:t>
            </a:r>
            <a:r>
              <a:rPr lang="sr-Latn-RS" sz="6700" dirty="0" smtClean="0">
                <a:solidFill>
                  <a:srgbClr val="FF0000"/>
                </a:solidFill>
              </a:rPr>
              <a:t>0</a:t>
            </a:r>
            <a:r>
              <a:rPr lang="sr-Cyrl-RS" sz="6700" dirty="0" smtClean="0">
                <a:solidFill>
                  <a:srgbClr val="FF0000"/>
                </a:solidFill>
              </a:rPr>
              <a:t> </a:t>
            </a:r>
            <a:r>
              <a:rPr lang="sr-Latn-RS" sz="6700" dirty="0" smtClean="0">
                <a:solidFill>
                  <a:srgbClr val="FF0000"/>
                </a:solidFill>
              </a:rPr>
              <a:t/>
            </a:r>
            <a:br>
              <a:rPr lang="sr-Latn-RS" sz="6700" dirty="0" smtClean="0">
                <a:solidFill>
                  <a:srgbClr val="FF0000"/>
                </a:solidFill>
              </a:rPr>
            </a:br>
            <a:r>
              <a:rPr lang="sr-Latn-RS" sz="6700" dirty="0" smtClean="0">
                <a:solidFill>
                  <a:srgbClr val="FF0000"/>
                </a:solidFill>
              </a:rPr>
              <a:t>5</a:t>
            </a:r>
            <a:r>
              <a:rPr lang="sr-Cyrl-RS" sz="6700" dirty="0" smtClean="0">
                <a:solidFill>
                  <a:srgbClr val="FF0000"/>
                </a:solidFill>
              </a:rPr>
              <a:t> •</a:t>
            </a:r>
            <a:r>
              <a:rPr lang="sr-Latn-RS" sz="6700" dirty="0" smtClean="0">
                <a:solidFill>
                  <a:srgbClr val="FF0000"/>
                </a:solidFill>
              </a:rPr>
              <a:t> 0= </a:t>
            </a:r>
            <a:r>
              <a:rPr lang="sr-Latn-RS" sz="6700" dirty="0">
                <a:solidFill>
                  <a:srgbClr val="FF0000"/>
                </a:solidFill>
              </a:rPr>
              <a:t>0</a:t>
            </a: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2554287"/>
          </a:xfrm>
        </p:spPr>
        <p:txBody>
          <a:bodyPr/>
          <a:lstStyle/>
          <a:p>
            <a:pPr algn="ctr">
              <a:buNone/>
            </a:pPr>
            <a:r>
              <a:rPr lang="sr-Latn-RS" sz="4000" dirty="0" smtClean="0"/>
              <a:t>Kada je jedan činilac 0, proizvod je jednak nuli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sz="6000" dirty="0" smtClean="0">
                <a:solidFill>
                  <a:srgbClr val="C00000"/>
                </a:solidFill>
              </a:rPr>
              <a:t>Sada pažljivo pročitajte sledeće situacije i razmislite kako ćemo ih zapisati i izračunati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Mama je </a:t>
            </a:r>
            <a:r>
              <a:rPr lang="en-US" dirty="0" err="1" smtClean="0"/>
              <a:t>napravila</a:t>
            </a:r>
            <a:r>
              <a:rPr lang="en-US" dirty="0" smtClean="0"/>
              <a:t> 9 </a:t>
            </a:r>
            <a:r>
              <a:rPr lang="en-US" dirty="0" err="1" smtClean="0"/>
              <a:t>krofni</a:t>
            </a:r>
            <a:r>
              <a:rPr lang="en-US" dirty="0" smtClean="0"/>
              <a:t> </a:t>
            </a:r>
            <a:r>
              <a:rPr lang="sr-Latn-RS" dirty="0" smtClean="0"/>
              <a:t>za Mariju i njene dve drugarice. </a:t>
            </a:r>
          </a:p>
          <a:p>
            <a:pPr>
              <a:buNone/>
            </a:pPr>
            <a:r>
              <a:rPr lang="sr-Latn-RS" dirty="0" smtClean="0"/>
              <a:t>Ako podele tako da svaka dobije podjednako, koliko će dobiti?</a:t>
            </a:r>
          </a:p>
          <a:p>
            <a:pPr>
              <a:buNone/>
            </a:pPr>
            <a:r>
              <a:rPr lang="sr-Latn-RS" sz="7200" dirty="0" smtClean="0"/>
              <a:t>9:3=3  </a:t>
            </a:r>
          </a:p>
          <a:p>
            <a:pPr>
              <a:buNone/>
            </a:pPr>
            <a:r>
              <a:rPr lang="sr-Latn-RS" sz="7200" dirty="0" smtClean="0"/>
              <a:t>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22233" y="417830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1463653" y="3822703"/>
            <a:ext cx="928694" cy="569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krofne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drugarice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435769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roj koliko će svaka dobiti.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43174" y="3571876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Drugarice su bile sprečene da dođu, Marija će krofne pojesti sama. Koliko će krofni Marija dobiti.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  :  </a:t>
            </a:r>
            <a:r>
              <a:rPr lang="sr-Latn-RS" sz="6000" dirty="0" smtClean="0">
                <a:solidFill>
                  <a:srgbClr val="C00000"/>
                </a:solidFill>
              </a:rPr>
              <a:t>1    </a:t>
            </a:r>
            <a:r>
              <a:rPr lang="sr-Latn-R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 9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6481" y="40354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2070876" y="3715546"/>
            <a:ext cx="1285884" cy="998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krofne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5000637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Marija</a:t>
            </a:r>
          </a:p>
          <a:p>
            <a:r>
              <a:rPr lang="sr-Latn-RS" dirty="0" smtClean="0"/>
              <a:t>(sama će pojesti krofne)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28612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roj koliko će Marija pojesti.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86248" y="3143248"/>
            <a:ext cx="192882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282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deljenik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delilac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23574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količnik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Sledećeg dana kada su drugarice došle mama nije pravila krofne. Koliko će krofni sada dobiti?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</a:rPr>
              <a:t>0    </a:t>
            </a:r>
            <a:r>
              <a:rPr lang="sr-Latn-RS" sz="5400" dirty="0" smtClean="0"/>
              <a:t>:     3  =   0</a:t>
            </a:r>
          </a:p>
          <a:p>
            <a:pPr>
              <a:buNone/>
            </a:pPr>
            <a:endParaRPr lang="sr-Latn-RS" sz="5400" dirty="0"/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4037009" y="3608389"/>
            <a:ext cx="1143008" cy="927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45720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krofne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5717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deljenik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25717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delilac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25717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količnik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4643447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roj koliko će svaka dobiti.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31757" y="41878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Naslov: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240079"/>
          </a:xfrm>
        </p:spPr>
        <p:txBody>
          <a:bodyPr/>
          <a:lstStyle/>
          <a:p>
            <a:pPr algn="ctr">
              <a:buNone/>
            </a:pPr>
            <a:r>
              <a:rPr lang="sr-Latn-RS" dirty="0"/>
              <a:t> </a:t>
            </a:r>
            <a:r>
              <a:rPr lang="sr-Latn-RS" sz="4400" dirty="0" smtClean="0"/>
              <a:t>Delilac 1 i deljenik 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310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Dobro došli na čas matematike!</vt:lpstr>
      <vt:lpstr>Slide 2</vt:lpstr>
      <vt:lpstr>1 • 6 = 6  8• 1 = 8  </vt:lpstr>
      <vt:lpstr>0• 6 = 0  5 • 0= 0  </vt:lpstr>
      <vt:lpstr>Sada pažljivo pročitajte sledeće situacije i razmislite kako ćemo ih zapisati i izračunati.</vt:lpstr>
      <vt:lpstr>Slide 6</vt:lpstr>
      <vt:lpstr>Slide 7</vt:lpstr>
      <vt:lpstr>Slide 8</vt:lpstr>
      <vt:lpstr>Naslov: </vt:lpstr>
      <vt:lpstr>Zapišite sledeće: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2020-04-06T11:46:27Z</dcterms:created>
  <dcterms:modified xsi:type="dcterms:W3CDTF">2020-04-06T14:12:41Z</dcterms:modified>
</cp:coreProperties>
</file>